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4" r:id="rId2"/>
    <p:sldId id="2586" r:id="rId3"/>
    <p:sldId id="2595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53BC"/>
    <a:srgbClr val="494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35" autoAdjust="0"/>
    <p:restoredTop sz="94660"/>
  </p:normalViewPr>
  <p:slideViewPr>
    <p:cSldViewPr snapToGrid="0">
      <p:cViewPr varScale="1">
        <p:scale>
          <a:sx n="83" d="100"/>
          <a:sy n="83" d="100"/>
        </p:scale>
        <p:origin x="970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7D78-B803-4AFE-887D-03D31A340D20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5FD7-15CD-4754-996E-09B829D6E5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04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7D78-B803-4AFE-887D-03D31A340D20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5FD7-15CD-4754-996E-09B829D6E5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88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7D78-B803-4AFE-887D-03D31A340D20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5FD7-15CD-4754-996E-09B829D6E5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72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7D78-B803-4AFE-887D-03D31A340D20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5FD7-15CD-4754-996E-09B829D6E5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22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7D78-B803-4AFE-887D-03D31A340D20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5FD7-15CD-4754-996E-09B829D6E5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47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7D78-B803-4AFE-887D-03D31A340D20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5FD7-15CD-4754-996E-09B829D6E5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82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7D78-B803-4AFE-887D-03D31A340D20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5FD7-15CD-4754-996E-09B829D6E5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10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7D78-B803-4AFE-887D-03D31A340D20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5FD7-15CD-4754-996E-09B829D6E5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396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7D78-B803-4AFE-887D-03D31A340D20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5FD7-15CD-4754-996E-09B829D6E5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72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7D78-B803-4AFE-887D-03D31A340D20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5FD7-15CD-4754-996E-09B829D6E5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41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7D78-B803-4AFE-887D-03D31A340D20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5FD7-15CD-4754-996E-09B829D6E5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F7D78-B803-4AFE-887D-03D31A340D20}" type="datetimeFigureOut">
              <a:rPr lang="de-DE" smtClean="0"/>
              <a:t>15.03.2022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85FD7-15CD-4754-996E-09B829D6E5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785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>
            <a:extLst>
              <a:ext uri="{FF2B5EF4-FFF2-40B4-BE49-F238E27FC236}">
                <a16:creationId xmlns:a16="http://schemas.microsoft.com/office/drawing/2014/main" id="{55F7DC8D-0B13-4643-966D-FBF1F09B0E78}"/>
              </a:ext>
            </a:extLst>
          </p:cNvPr>
          <p:cNvSpPr/>
          <p:nvPr/>
        </p:nvSpPr>
        <p:spPr>
          <a:xfrm>
            <a:off x="162944" y="5427246"/>
            <a:ext cx="4786983" cy="13552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79F1A32-E120-43A4-876D-10B6E7DC9DEE}"/>
              </a:ext>
            </a:extLst>
          </p:cNvPr>
          <p:cNvSpPr/>
          <p:nvPr/>
        </p:nvSpPr>
        <p:spPr>
          <a:xfrm>
            <a:off x="4949927" y="5428695"/>
            <a:ext cx="4786983" cy="13552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EEC3433-51E9-4608-9AE2-045A9523412F}"/>
              </a:ext>
            </a:extLst>
          </p:cNvPr>
          <p:cNvSpPr/>
          <p:nvPr/>
        </p:nvSpPr>
        <p:spPr>
          <a:xfrm>
            <a:off x="159635" y="4589441"/>
            <a:ext cx="9589855" cy="8510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681CFFB0-D9AB-4A6D-A3FE-5CBBAC541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472" y="1"/>
            <a:ext cx="9906000" cy="612558"/>
          </a:xfrm>
          <a:prstGeom prst="rect">
            <a:avLst/>
          </a:prstGeom>
        </p:spPr>
      </p:pic>
      <p:sp>
        <p:nvSpPr>
          <p:cNvPr id="54" name="Textfeld 53">
            <a:extLst>
              <a:ext uri="{FF2B5EF4-FFF2-40B4-BE49-F238E27FC236}">
                <a16:creationId xmlns:a16="http://schemas.microsoft.com/office/drawing/2014/main" id="{7A26F117-990D-4D9D-9B22-3E233B31ACA8}"/>
              </a:ext>
            </a:extLst>
          </p:cNvPr>
          <p:cNvSpPr txBox="1"/>
          <p:nvPr/>
        </p:nvSpPr>
        <p:spPr>
          <a:xfrm>
            <a:off x="3464236" y="-17756"/>
            <a:ext cx="297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Feedbackzettel - Lehrer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CCC4C4B-3D19-417C-A01F-946C29906205}"/>
              </a:ext>
            </a:extLst>
          </p:cNvPr>
          <p:cNvSpPr txBox="1"/>
          <p:nvPr/>
        </p:nvSpPr>
        <p:spPr>
          <a:xfrm>
            <a:off x="153201" y="5448476"/>
            <a:ext cx="5966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latin typeface="Rockwell" panose="02060603020205020403" pitchFamily="18" charset="0"/>
              </a:rPr>
              <a:t>Kritik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0445684-08AF-402B-A9D7-17E96017F1AE}"/>
              </a:ext>
            </a:extLst>
          </p:cNvPr>
          <p:cNvSpPr/>
          <p:nvPr/>
        </p:nvSpPr>
        <p:spPr>
          <a:xfrm>
            <a:off x="154146" y="4589761"/>
            <a:ext cx="9596762" cy="2192780"/>
          </a:xfrm>
          <a:prstGeom prst="rect">
            <a:avLst/>
          </a:prstGeom>
          <a:noFill/>
          <a:ln>
            <a:solidFill>
              <a:srgbClr val="4553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3BEF2764-4346-4CF8-BC35-F737D94F5BA9}"/>
              </a:ext>
            </a:extLst>
          </p:cNvPr>
          <p:cNvCxnSpPr>
            <a:cxnSpLocks/>
          </p:cNvCxnSpPr>
          <p:nvPr/>
        </p:nvCxnSpPr>
        <p:spPr>
          <a:xfrm>
            <a:off x="154146" y="5699463"/>
            <a:ext cx="9596289" cy="0"/>
          </a:xfrm>
          <a:prstGeom prst="line">
            <a:avLst/>
          </a:prstGeom>
          <a:ln>
            <a:solidFill>
              <a:srgbClr val="4553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EA638E97-3E9F-4984-9044-574D530CC229}"/>
              </a:ext>
            </a:extLst>
          </p:cNvPr>
          <p:cNvCxnSpPr>
            <a:cxnSpLocks/>
          </p:cNvCxnSpPr>
          <p:nvPr/>
        </p:nvCxnSpPr>
        <p:spPr>
          <a:xfrm>
            <a:off x="154855" y="5958396"/>
            <a:ext cx="9596289" cy="0"/>
          </a:xfrm>
          <a:prstGeom prst="line">
            <a:avLst/>
          </a:prstGeom>
          <a:ln>
            <a:solidFill>
              <a:srgbClr val="4553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27236CD-E4A8-449E-B69C-C7FBBD962038}"/>
              </a:ext>
            </a:extLst>
          </p:cNvPr>
          <p:cNvCxnSpPr>
            <a:cxnSpLocks/>
          </p:cNvCxnSpPr>
          <p:nvPr/>
        </p:nvCxnSpPr>
        <p:spPr>
          <a:xfrm>
            <a:off x="154855" y="6233603"/>
            <a:ext cx="9596289" cy="0"/>
          </a:xfrm>
          <a:prstGeom prst="line">
            <a:avLst/>
          </a:prstGeom>
          <a:ln>
            <a:solidFill>
              <a:srgbClr val="4553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65FA8DB2-793F-44B0-829B-E5AAB201EC2D}"/>
              </a:ext>
            </a:extLst>
          </p:cNvPr>
          <p:cNvCxnSpPr>
            <a:cxnSpLocks/>
          </p:cNvCxnSpPr>
          <p:nvPr/>
        </p:nvCxnSpPr>
        <p:spPr>
          <a:xfrm>
            <a:off x="154855" y="6510292"/>
            <a:ext cx="9596289" cy="0"/>
          </a:xfrm>
          <a:prstGeom prst="line">
            <a:avLst/>
          </a:prstGeom>
          <a:ln>
            <a:solidFill>
              <a:srgbClr val="4553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BFEA2BF8-115D-4386-9794-2A9CD74E37A2}"/>
              </a:ext>
            </a:extLst>
          </p:cNvPr>
          <p:cNvCxnSpPr>
            <a:cxnSpLocks/>
          </p:cNvCxnSpPr>
          <p:nvPr/>
        </p:nvCxnSpPr>
        <p:spPr>
          <a:xfrm>
            <a:off x="154855" y="5443490"/>
            <a:ext cx="9596289" cy="0"/>
          </a:xfrm>
          <a:prstGeom prst="line">
            <a:avLst/>
          </a:prstGeom>
          <a:ln>
            <a:solidFill>
              <a:srgbClr val="4553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elle 2">
            <a:extLst>
              <a:ext uri="{FF2B5EF4-FFF2-40B4-BE49-F238E27FC236}">
                <a16:creationId xmlns:a16="http://schemas.microsoft.com/office/drawing/2014/main" id="{858AFBE5-8A69-4365-9FBA-697D8526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90529"/>
              </p:ext>
            </p:extLst>
          </p:nvPr>
        </p:nvGraphicFramePr>
        <p:xfrm>
          <a:off x="154619" y="677664"/>
          <a:ext cx="9596762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446">
                  <a:extLst>
                    <a:ext uri="{9D8B030D-6E8A-4147-A177-3AD203B41FA5}">
                      <a16:colId xmlns:a16="http://schemas.microsoft.com/office/drawing/2014/main" val="3339561627"/>
                    </a:ext>
                  </a:extLst>
                </a:gridCol>
                <a:gridCol w="857099">
                  <a:extLst>
                    <a:ext uri="{9D8B030D-6E8A-4147-A177-3AD203B41FA5}">
                      <a16:colId xmlns:a16="http://schemas.microsoft.com/office/drawing/2014/main" val="368719353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21039142"/>
                    </a:ext>
                  </a:extLst>
                </a:gridCol>
                <a:gridCol w="877454">
                  <a:extLst>
                    <a:ext uri="{9D8B030D-6E8A-4147-A177-3AD203B41FA5}">
                      <a16:colId xmlns:a16="http://schemas.microsoft.com/office/drawing/2014/main" val="1415576153"/>
                    </a:ext>
                  </a:extLst>
                </a:gridCol>
                <a:gridCol w="969819">
                  <a:extLst>
                    <a:ext uri="{9D8B030D-6E8A-4147-A177-3AD203B41FA5}">
                      <a16:colId xmlns:a16="http://schemas.microsoft.com/office/drawing/2014/main" val="222777411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421970146"/>
                    </a:ext>
                  </a:extLst>
                </a:gridCol>
                <a:gridCol w="3664144">
                  <a:extLst>
                    <a:ext uri="{9D8B030D-6E8A-4147-A177-3AD203B41FA5}">
                      <a16:colId xmlns:a16="http://schemas.microsoft.com/office/drawing/2014/main" val="3393503325"/>
                    </a:ext>
                  </a:extLst>
                </a:gridCol>
              </a:tblGrid>
              <a:tr h="318120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Konzept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Stimme voll zu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Stimme zu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Neutral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Stimme nicht ganz zu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Stimme nicht zu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Verbesserungsvorschlag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5516934"/>
                  </a:ext>
                </a:extLst>
              </a:tr>
              <a:tr h="2458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Das Konzept der Forschungskiste bringt den Unterricht voran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34293"/>
                  </a:ext>
                </a:extLst>
              </a:tr>
              <a:tr h="245885">
                <a:tc>
                  <a:txBody>
                    <a:bodyPr/>
                    <a:lstStyle/>
                    <a:p>
                      <a:r>
                        <a:rPr lang="de-DE" sz="1100" dirty="0"/>
                        <a:t>Der Bestell-/Kaufvorgang war klar und unkompliziert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377553"/>
                  </a:ext>
                </a:extLst>
              </a:tr>
              <a:tr h="245885">
                <a:tc>
                  <a:txBody>
                    <a:bodyPr/>
                    <a:lstStyle/>
                    <a:p>
                      <a:r>
                        <a:rPr lang="de-DE" sz="1100" dirty="0"/>
                        <a:t>Die Produktseite ist übersichtlich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532739"/>
                  </a:ext>
                </a:extLst>
              </a:tr>
              <a:tr h="245885">
                <a:tc>
                  <a:txBody>
                    <a:bodyPr/>
                    <a:lstStyle/>
                    <a:p>
                      <a:r>
                        <a:rPr lang="de-DE" sz="1100" dirty="0"/>
                        <a:t>Alle wesentlichen Information habe ich im Vorwege erhalten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67424"/>
                  </a:ext>
                </a:extLst>
              </a:tr>
              <a:tr h="245885">
                <a:tc>
                  <a:txBody>
                    <a:bodyPr/>
                    <a:lstStyle/>
                    <a:p>
                      <a:r>
                        <a:rPr lang="de-DE" sz="1100" dirty="0"/>
                        <a:t>Die Dauer der Ausleihzeit ist optimal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333515"/>
                  </a:ext>
                </a:extLst>
              </a:tr>
              <a:tr h="2458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Der Preis ist angemessen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805513"/>
                  </a:ext>
                </a:extLst>
              </a:tr>
            </a:tbl>
          </a:graphicData>
        </a:graphic>
      </p:graphicFrame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A3BCA19C-F876-4696-87CC-E26C124146A2}"/>
              </a:ext>
            </a:extLst>
          </p:cNvPr>
          <p:cNvCxnSpPr>
            <a:cxnSpLocks/>
          </p:cNvCxnSpPr>
          <p:nvPr/>
        </p:nvCxnSpPr>
        <p:spPr>
          <a:xfrm>
            <a:off x="153201" y="5168282"/>
            <a:ext cx="9596289" cy="0"/>
          </a:xfrm>
          <a:prstGeom prst="line">
            <a:avLst/>
          </a:prstGeom>
          <a:ln>
            <a:solidFill>
              <a:srgbClr val="4553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6E286803-65D7-44B9-AD46-219C994B3829}"/>
              </a:ext>
            </a:extLst>
          </p:cNvPr>
          <p:cNvCxnSpPr>
            <a:cxnSpLocks/>
          </p:cNvCxnSpPr>
          <p:nvPr/>
        </p:nvCxnSpPr>
        <p:spPr>
          <a:xfrm>
            <a:off x="153910" y="4894553"/>
            <a:ext cx="9596289" cy="0"/>
          </a:xfrm>
          <a:prstGeom prst="line">
            <a:avLst/>
          </a:prstGeom>
          <a:ln>
            <a:solidFill>
              <a:srgbClr val="4553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519C72FD-6515-4F6A-A8BD-433FDFDDB2F9}"/>
              </a:ext>
            </a:extLst>
          </p:cNvPr>
          <p:cNvSpPr txBox="1"/>
          <p:nvPr/>
        </p:nvSpPr>
        <p:spPr>
          <a:xfrm>
            <a:off x="153201" y="4620207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latin typeface="Rockwell" panose="02060603020205020403" pitchFamily="18" charset="0"/>
              </a:rPr>
              <a:t>Anregung 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C517B14-2BEA-4694-9F03-AA4ED7A8C3F5}"/>
              </a:ext>
            </a:extLst>
          </p:cNvPr>
          <p:cNvSpPr txBox="1"/>
          <p:nvPr/>
        </p:nvSpPr>
        <p:spPr>
          <a:xfrm>
            <a:off x="4951345" y="5454141"/>
            <a:ext cx="444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latin typeface="Rockwell" panose="02060603020205020403" pitchFamily="18" charset="0"/>
              </a:rPr>
              <a:t>Lob</a:t>
            </a:r>
          </a:p>
        </p:txBody>
      </p:sp>
      <p:pic>
        <p:nvPicPr>
          <p:cNvPr id="26" name="Grafik 25" descr="Ein Bild, das Text enthält.&#10;&#10;Automatisch generierte Beschreibung">
            <a:extLst>
              <a:ext uri="{FF2B5EF4-FFF2-40B4-BE49-F238E27FC236}">
                <a16:creationId xmlns:a16="http://schemas.microsoft.com/office/drawing/2014/main" id="{A30F27B9-61FF-4D76-8B2B-EF1B92E529D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56" y="75459"/>
            <a:ext cx="1194054" cy="44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18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681CFFB0-D9AB-4A6D-A3FE-5CBBAC541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472" y="1"/>
            <a:ext cx="9906000" cy="612558"/>
          </a:xfrm>
          <a:prstGeom prst="rect">
            <a:avLst/>
          </a:prstGeom>
        </p:spPr>
      </p:pic>
      <p:sp>
        <p:nvSpPr>
          <p:cNvPr id="54" name="Textfeld 53">
            <a:extLst>
              <a:ext uri="{FF2B5EF4-FFF2-40B4-BE49-F238E27FC236}">
                <a16:creationId xmlns:a16="http://schemas.microsoft.com/office/drawing/2014/main" id="{7A26F117-990D-4D9D-9B22-3E233B31ACA8}"/>
              </a:ext>
            </a:extLst>
          </p:cNvPr>
          <p:cNvSpPr txBox="1"/>
          <p:nvPr/>
        </p:nvSpPr>
        <p:spPr>
          <a:xfrm>
            <a:off x="3464236" y="0"/>
            <a:ext cx="297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Feedbackzettel - Lehrer</a:t>
            </a:r>
          </a:p>
        </p:txBody>
      </p:sp>
      <p:graphicFrame>
        <p:nvGraphicFramePr>
          <p:cNvPr id="3" name="Tabelle 3">
            <a:extLst>
              <a:ext uri="{FF2B5EF4-FFF2-40B4-BE49-F238E27FC236}">
                <a16:creationId xmlns:a16="http://schemas.microsoft.com/office/drawing/2014/main" id="{E0859D98-E4AB-4949-AC42-F8B0E980F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86453"/>
              </p:ext>
            </p:extLst>
          </p:nvPr>
        </p:nvGraphicFramePr>
        <p:xfrm>
          <a:off x="185219" y="1240266"/>
          <a:ext cx="9534618" cy="5503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601">
                  <a:extLst>
                    <a:ext uri="{9D8B030D-6E8A-4147-A177-3AD203B41FA5}">
                      <a16:colId xmlns:a16="http://schemas.microsoft.com/office/drawing/2014/main" val="1898331592"/>
                    </a:ext>
                  </a:extLst>
                </a:gridCol>
                <a:gridCol w="1127599">
                  <a:extLst>
                    <a:ext uri="{9D8B030D-6E8A-4147-A177-3AD203B41FA5}">
                      <a16:colId xmlns:a16="http://schemas.microsoft.com/office/drawing/2014/main" val="3554017521"/>
                    </a:ext>
                  </a:extLst>
                </a:gridCol>
                <a:gridCol w="1216241">
                  <a:extLst>
                    <a:ext uri="{9D8B030D-6E8A-4147-A177-3AD203B41FA5}">
                      <a16:colId xmlns:a16="http://schemas.microsoft.com/office/drawing/2014/main" val="2123098732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792042682"/>
                    </a:ext>
                  </a:extLst>
                </a:gridCol>
                <a:gridCol w="1466332">
                  <a:extLst>
                    <a:ext uri="{9D8B030D-6E8A-4147-A177-3AD203B41FA5}">
                      <a16:colId xmlns:a16="http://schemas.microsoft.com/office/drawing/2014/main" val="4172185403"/>
                    </a:ext>
                  </a:extLst>
                </a:gridCol>
                <a:gridCol w="2928115">
                  <a:extLst>
                    <a:ext uri="{9D8B030D-6E8A-4147-A177-3AD203B41FA5}">
                      <a16:colId xmlns:a16="http://schemas.microsoft.com/office/drawing/2014/main" val="2473356567"/>
                    </a:ext>
                  </a:extLst>
                </a:gridCol>
              </a:tblGrid>
              <a:tr h="671602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anose="02060603020205020403" pitchFamily="18" charset="0"/>
                        </a:rPr>
                        <a:t>Aufgaben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anose="02060603020205020403" pitchFamily="18" charset="0"/>
                        </a:rPr>
                        <a:t>Gut umsetzbar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anose="02060603020205020403" pitchFamily="18" charset="0"/>
                        </a:rPr>
                        <a:t>Angemessenes Niveau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anose="02060603020205020403" pitchFamily="18" charset="0"/>
                        </a:rPr>
                        <a:t>Pädagogisch wertvoll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anose="02060603020205020403" pitchFamily="18" charset="0"/>
                        </a:rPr>
                        <a:t>Zeitlicher Aufwand benötigt in Minuten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anose="02060603020205020403" pitchFamily="18" charset="0"/>
                        </a:rPr>
                        <a:t>Anmerkung (Kritik, Lob und Anregung)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1742475"/>
                  </a:ext>
                </a:extLst>
              </a:tr>
              <a:tr h="805249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Rockwell" panose="02060603020205020403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690196"/>
                  </a:ext>
                </a:extLst>
              </a:tr>
              <a:tr h="805249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Rockwell" panose="02060603020205020403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137017"/>
                  </a:ext>
                </a:extLst>
              </a:tr>
              <a:tr h="805249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Rockwell" panose="02060603020205020403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990767"/>
                  </a:ext>
                </a:extLst>
              </a:tr>
              <a:tr h="805249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Rockwell" panose="02060603020205020403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103685"/>
                  </a:ext>
                </a:extLst>
              </a:tr>
              <a:tr h="805249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Rockwell" panose="02060603020205020403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910944"/>
                  </a:ext>
                </a:extLst>
              </a:tr>
              <a:tr h="805249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Rockwell" panose="02060603020205020403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092746"/>
                  </a:ext>
                </a:extLst>
              </a:tr>
            </a:tbl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3BE37D43-B9E2-4D22-BD7D-C3D324565CE8}"/>
              </a:ext>
            </a:extLst>
          </p:cNvPr>
          <p:cNvSpPr txBox="1"/>
          <p:nvPr/>
        </p:nvSpPr>
        <p:spPr>
          <a:xfrm>
            <a:off x="270747" y="635404"/>
            <a:ext cx="6789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>
                <a:latin typeface="Rockwell" panose="02060603020205020403" pitchFamily="18" charset="0"/>
              </a:rPr>
              <a:t>Tragen Sie bitte jeweils Zahlen von </a:t>
            </a:r>
            <a:r>
              <a:rPr lang="de-DE" sz="1200" b="1" dirty="0">
                <a:latin typeface="Rockwell" panose="02060603020205020403" pitchFamily="18" charset="0"/>
              </a:rPr>
              <a:t>1</a:t>
            </a:r>
            <a:r>
              <a:rPr lang="de-DE" sz="1200" dirty="0">
                <a:latin typeface="Rockwell" panose="02060603020205020403" pitchFamily="18" charset="0"/>
              </a:rPr>
              <a:t> (nicht zu treffend)</a:t>
            </a:r>
            <a:r>
              <a:rPr lang="de-DE" sz="1200" b="1" dirty="0">
                <a:latin typeface="Rockwell" panose="02060603020205020403" pitchFamily="18" charset="0"/>
              </a:rPr>
              <a:t> -10 </a:t>
            </a:r>
            <a:r>
              <a:rPr lang="de-DE" sz="1200" dirty="0">
                <a:latin typeface="Rockwell" panose="02060603020205020403" pitchFamily="18" charset="0"/>
              </a:rPr>
              <a:t>(voll zutreffend) in die Tabelle ein.</a:t>
            </a:r>
          </a:p>
        </p:txBody>
      </p:sp>
      <p:sp>
        <p:nvSpPr>
          <p:cNvPr id="5" name="Geschweifte Klammer rechts 4">
            <a:extLst>
              <a:ext uri="{FF2B5EF4-FFF2-40B4-BE49-F238E27FC236}">
                <a16:creationId xmlns:a16="http://schemas.microsoft.com/office/drawing/2014/main" id="{6F4AEA8A-9FCC-4B6C-BB8E-3E0BB5BF82F4}"/>
              </a:ext>
            </a:extLst>
          </p:cNvPr>
          <p:cNvSpPr/>
          <p:nvPr/>
        </p:nvSpPr>
        <p:spPr>
          <a:xfrm rot="16200000">
            <a:off x="3421449" y="-704884"/>
            <a:ext cx="277000" cy="3551072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52284C48-1C14-4C94-A8E9-A3B9063CE05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56" y="75459"/>
            <a:ext cx="1194054" cy="44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767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681CFFB0-D9AB-4A6D-A3FE-5CBBAC541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472" y="1"/>
            <a:ext cx="9906000" cy="612558"/>
          </a:xfrm>
          <a:prstGeom prst="rect">
            <a:avLst/>
          </a:prstGeom>
        </p:spPr>
      </p:pic>
      <p:sp>
        <p:nvSpPr>
          <p:cNvPr id="54" name="Textfeld 53">
            <a:extLst>
              <a:ext uri="{FF2B5EF4-FFF2-40B4-BE49-F238E27FC236}">
                <a16:creationId xmlns:a16="http://schemas.microsoft.com/office/drawing/2014/main" id="{7A26F117-990D-4D9D-9B22-3E233B31ACA8}"/>
              </a:ext>
            </a:extLst>
          </p:cNvPr>
          <p:cNvSpPr txBox="1"/>
          <p:nvPr/>
        </p:nvSpPr>
        <p:spPr>
          <a:xfrm>
            <a:off x="3464236" y="0"/>
            <a:ext cx="297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Feedbackzettel - Lehrer</a:t>
            </a:r>
          </a:p>
        </p:txBody>
      </p:sp>
      <p:graphicFrame>
        <p:nvGraphicFramePr>
          <p:cNvPr id="3" name="Tabelle 3">
            <a:extLst>
              <a:ext uri="{FF2B5EF4-FFF2-40B4-BE49-F238E27FC236}">
                <a16:creationId xmlns:a16="http://schemas.microsoft.com/office/drawing/2014/main" id="{E0859D98-E4AB-4949-AC42-F8B0E980F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521187"/>
              </p:ext>
            </p:extLst>
          </p:nvPr>
        </p:nvGraphicFramePr>
        <p:xfrm>
          <a:off x="185219" y="1646665"/>
          <a:ext cx="9534618" cy="3087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601">
                  <a:extLst>
                    <a:ext uri="{9D8B030D-6E8A-4147-A177-3AD203B41FA5}">
                      <a16:colId xmlns:a16="http://schemas.microsoft.com/office/drawing/2014/main" val="1898331592"/>
                    </a:ext>
                  </a:extLst>
                </a:gridCol>
                <a:gridCol w="1127599">
                  <a:extLst>
                    <a:ext uri="{9D8B030D-6E8A-4147-A177-3AD203B41FA5}">
                      <a16:colId xmlns:a16="http://schemas.microsoft.com/office/drawing/2014/main" val="3554017521"/>
                    </a:ext>
                  </a:extLst>
                </a:gridCol>
                <a:gridCol w="1216241">
                  <a:extLst>
                    <a:ext uri="{9D8B030D-6E8A-4147-A177-3AD203B41FA5}">
                      <a16:colId xmlns:a16="http://schemas.microsoft.com/office/drawing/2014/main" val="2123098732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792042682"/>
                    </a:ext>
                  </a:extLst>
                </a:gridCol>
                <a:gridCol w="1466332">
                  <a:extLst>
                    <a:ext uri="{9D8B030D-6E8A-4147-A177-3AD203B41FA5}">
                      <a16:colId xmlns:a16="http://schemas.microsoft.com/office/drawing/2014/main" val="4172185403"/>
                    </a:ext>
                  </a:extLst>
                </a:gridCol>
                <a:gridCol w="2928115">
                  <a:extLst>
                    <a:ext uri="{9D8B030D-6E8A-4147-A177-3AD203B41FA5}">
                      <a16:colId xmlns:a16="http://schemas.microsoft.com/office/drawing/2014/main" val="2473356567"/>
                    </a:ext>
                  </a:extLst>
                </a:gridCol>
              </a:tblGrid>
              <a:tr h="671602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anose="02060603020205020403" pitchFamily="18" charset="0"/>
                        </a:rPr>
                        <a:t>Aufgaben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anose="02060603020205020403" pitchFamily="18" charset="0"/>
                        </a:rPr>
                        <a:t>Gut umsetzbar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anose="02060603020205020403" pitchFamily="18" charset="0"/>
                        </a:rPr>
                        <a:t>Angemessenes Niveau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anose="02060603020205020403" pitchFamily="18" charset="0"/>
                        </a:rPr>
                        <a:t>Pädagogisch wertvoll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anose="02060603020205020403" pitchFamily="18" charset="0"/>
                        </a:rPr>
                        <a:t>Zeitlicher Aufwand benötigt in Minuten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ockwell" panose="02060603020205020403" pitchFamily="18" charset="0"/>
                        </a:rPr>
                        <a:t>Anmerkung (Kritik, Lob und Anregung)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1742475"/>
                  </a:ext>
                </a:extLst>
              </a:tr>
              <a:tr h="805249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Rockwell" panose="02060603020205020403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690196"/>
                  </a:ext>
                </a:extLst>
              </a:tr>
              <a:tr h="805249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Rockwell" panose="02060603020205020403" pitchFamily="18" charset="0"/>
                        </a:rPr>
                        <a:t>8.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137017"/>
                  </a:ext>
                </a:extLst>
              </a:tr>
              <a:tr h="805249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Rockwell" panose="02060603020205020403" pitchFamily="18" charset="0"/>
                        </a:rPr>
                        <a:t>Anschlussprojekt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990767"/>
                  </a:ext>
                </a:extLst>
              </a:tr>
            </a:tbl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3BE37D43-B9E2-4D22-BD7D-C3D324565CE8}"/>
              </a:ext>
            </a:extLst>
          </p:cNvPr>
          <p:cNvSpPr txBox="1"/>
          <p:nvPr/>
        </p:nvSpPr>
        <p:spPr>
          <a:xfrm>
            <a:off x="270747" y="1041803"/>
            <a:ext cx="6789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>
                <a:latin typeface="Rockwell" panose="02060603020205020403" pitchFamily="18" charset="0"/>
              </a:rPr>
              <a:t>Tragen Sie bitte jeweils Zahlen von </a:t>
            </a:r>
            <a:r>
              <a:rPr lang="de-DE" sz="1200" b="1" dirty="0">
                <a:latin typeface="Rockwell" panose="02060603020205020403" pitchFamily="18" charset="0"/>
              </a:rPr>
              <a:t>1</a:t>
            </a:r>
            <a:r>
              <a:rPr lang="de-DE" sz="1200" dirty="0">
                <a:latin typeface="Rockwell" panose="02060603020205020403" pitchFamily="18" charset="0"/>
              </a:rPr>
              <a:t> (nicht zu treffend)</a:t>
            </a:r>
            <a:r>
              <a:rPr lang="de-DE" sz="1200" b="1" dirty="0">
                <a:latin typeface="Rockwell" panose="02060603020205020403" pitchFamily="18" charset="0"/>
              </a:rPr>
              <a:t> -10 </a:t>
            </a:r>
            <a:r>
              <a:rPr lang="de-DE" sz="1200" dirty="0">
                <a:latin typeface="Rockwell" panose="02060603020205020403" pitchFamily="18" charset="0"/>
              </a:rPr>
              <a:t>(voll zutreffend) in die Tabelle ein.</a:t>
            </a:r>
          </a:p>
        </p:txBody>
      </p:sp>
      <p:sp>
        <p:nvSpPr>
          <p:cNvPr id="5" name="Geschweifte Klammer rechts 4">
            <a:extLst>
              <a:ext uri="{FF2B5EF4-FFF2-40B4-BE49-F238E27FC236}">
                <a16:creationId xmlns:a16="http://schemas.microsoft.com/office/drawing/2014/main" id="{6F4AEA8A-9FCC-4B6C-BB8E-3E0BB5BF82F4}"/>
              </a:ext>
            </a:extLst>
          </p:cNvPr>
          <p:cNvSpPr/>
          <p:nvPr/>
        </p:nvSpPr>
        <p:spPr>
          <a:xfrm rot="16200000">
            <a:off x="3421449" y="-298485"/>
            <a:ext cx="277000" cy="3551072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94A587D-45A4-4D68-BE90-D6027AA21678}"/>
              </a:ext>
            </a:extLst>
          </p:cNvPr>
          <p:cNvSpPr txBox="1"/>
          <p:nvPr/>
        </p:nvSpPr>
        <p:spPr>
          <a:xfrm>
            <a:off x="3377705" y="5470044"/>
            <a:ext cx="3149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b="1" dirty="0">
                <a:latin typeface="Rockwell" panose="02060603020205020403" pitchFamily="18" charset="0"/>
              </a:rPr>
              <a:t>Vielen Dank!</a:t>
            </a:r>
          </a:p>
        </p:txBody>
      </p:sp>
      <p:pic>
        <p:nvPicPr>
          <p:cNvPr id="8" name="Grafik 7" descr="Ein Bild, das Text enthält.&#10;&#10;Automatisch generierte Beschreibung">
            <a:extLst>
              <a:ext uri="{FF2B5EF4-FFF2-40B4-BE49-F238E27FC236}">
                <a16:creationId xmlns:a16="http://schemas.microsoft.com/office/drawing/2014/main" id="{19D1D20B-25D0-4864-BBE1-D0488A681CC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56" y="75459"/>
            <a:ext cx="1194054" cy="44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40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Science Transfer Mission">
      <a:dk1>
        <a:sysClr val="windowText" lastClr="000000"/>
      </a:dk1>
      <a:lt1>
        <a:sysClr val="window" lastClr="FFFFFF"/>
      </a:lt1>
      <a:dk2>
        <a:srgbClr val="216F9F"/>
      </a:dk2>
      <a:lt2>
        <a:srgbClr val="FDF9F5"/>
      </a:lt2>
      <a:accent1>
        <a:srgbClr val="75C9DD"/>
      </a:accent1>
      <a:accent2>
        <a:srgbClr val="54F27D"/>
      </a:accent2>
      <a:accent3>
        <a:srgbClr val="FF8853"/>
      </a:accent3>
      <a:accent4>
        <a:srgbClr val="ECB680"/>
      </a:accent4>
      <a:accent5>
        <a:srgbClr val="FE3802"/>
      </a:accent5>
      <a:accent6>
        <a:srgbClr val="FFD966"/>
      </a:accent6>
      <a:hlink>
        <a:srgbClr val="2783BB"/>
      </a:hlink>
      <a:folHlink>
        <a:srgbClr val="EE008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171</Words>
  <Application>Microsoft Office PowerPoint</Application>
  <PresentationFormat>A4-Papier (210 x 297 mm)</PresentationFormat>
  <Paragraphs>43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Malik Driver</dc:creator>
  <cp:lastModifiedBy>malik driver</cp:lastModifiedBy>
  <cp:revision>7</cp:revision>
  <dcterms:created xsi:type="dcterms:W3CDTF">2021-11-11T17:10:32Z</dcterms:created>
  <dcterms:modified xsi:type="dcterms:W3CDTF">2022-03-15T18:44:37Z</dcterms:modified>
</cp:coreProperties>
</file>